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1" r:id="rId2"/>
    <p:sldId id="2562" r:id="rId3"/>
    <p:sldId id="2564" r:id="rId4"/>
    <p:sldId id="2567" r:id="rId5"/>
    <p:sldId id="2568" r:id="rId6"/>
    <p:sldId id="2569" r:id="rId7"/>
    <p:sldId id="2570" r:id="rId8"/>
    <p:sldId id="2571" r:id="rId9"/>
    <p:sldId id="2572" r:id="rId10"/>
    <p:sldId id="2573" r:id="rId11"/>
    <p:sldId id="2574" r:id="rId12"/>
    <p:sldId id="2575" r:id="rId13"/>
    <p:sldId id="2576" r:id="rId14"/>
    <p:sldId id="2577" r:id="rId15"/>
    <p:sldId id="2579" r:id="rId16"/>
    <p:sldId id="2580" r:id="rId17"/>
    <p:sldId id="2582" r:id="rId18"/>
    <p:sldId id="2583" r:id="rId19"/>
    <p:sldId id="2584" r:id="rId20"/>
    <p:sldId id="2585" r:id="rId21"/>
    <p:sldId id="2586" r:id="rId22"/>
    <p:sldId id="2587" r:id="rId23"/>
    <p:sldId id="2588" r:id="rId24"/>
    <p:sldId id="2589" r:id="rId25"/>
    <p:sldId id="2590" r:id="rId26"/>
    <p:sldId id="2591" r:id="rId27"/>
    <p:sldId id="2593" r:id="rId28"/>
    <p:sldId id="2592" r:id="rId29"/>
    <p:sldId id="2595" r:id="rId30"/>
    <p:sldId id="2596" r:id="rId31"/>
    <p:sldId id="2599" r:id="rId32"/>
    <p:sldId id="2600" r:id="rId33"/>
    <p:sldId id="2601" r:id="rId34"/>
    <p:sldId id="2602" r:id="rId35"/>
    <p:sldId id="26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reate Multi-Platform Apps With .NET MAUI and the MAUI Community Toolkit: Empowering .NET Developers for Cross-Platform Success" id="{D025D6AD-ECF1-4623-9BE3-FE1366151D26}">
          <p14:sldIdLst>
            <p14:sldId id="2561"/>
            <p14:sldId id="2562"/>
          </p14:sldIdLst>
        </p14:section>
        <p14:section name="About Me: Speaker Introduction" id="{C40CE23C-5A0F-46EF-9E1F-5C05AF09C543}">
          <p14:sldIdLst>
            <p14:sldId id="2564"/>
          </p14:sldIdLst>
        </p14:section>
        <p14:section name="Introduction to .NET MAUI and Cross-Platform App Development" id="{7B2D9736-D0D3-475D-806E-C92DEA43D5A4}">
          <p14:sldIdLst>
            <p14:sldId id="2567"/>
            <p14:sldId id="2568"/>
            <p14:sldId id="2569"/>
            <p14:sldId id="2570"/>
          </p14:sldIdLst>
        </p14:section>
        <p14:section name="Development Tools for Windows and macOS" id="{864717E4-A6D0-4246-85FD-1F73B8FD2A34}">
          <p14:sldIdLst>
            <p14:sldId id="2571"/>
            <p14:sldId id="2572"/>
            <p14:sldId id="2573"/>
            <p14:sldId id="2574"/>
          </p14:sldIdLst>
        </p14:section>
        <p14:section name="Rapid App Building With XAML, C#, and VS Code" id="{43FD1218-5B7F-416C-AB7D-610D28AC43AD}">
          <p14:sldIdLst>
            <p14:sldId id="2575"/>
            <p14:sldId id="2576"/>
            <p14:sldId id="2577"/>
          </p14:sldIdLst>
        </p14:section>
        <p14:section name="Enhancing Apps With the .NET MAUI Community Toolkit" id="{A6627380-EBDF-4D9C-BD2A-98A609366033}">
          <p14:sldIdLst>
            <p14:sldId id="2579"/>
            <p14:sldId id="2580"/>
            <p14:sldId id="2582"/>
          </p14:sldIdLst>
        </p14:section>
        <p14:section name="Simplifying Architecture With the MVVM Pattern and MVVM Toolkit" id="{2D42F0CD-F094-44BD-97BD-76160BE771AC}">
          <p14:sldIdLst>
            <p14:sldId id="2583"/>
            <p14:sldId id="2584"/>
            <p14:sldId id="2585"/>
            <p14:sldId id="2586"/>
          </p14:sldIdLst>
        </p14:section>
        <p14:section name="Building MAUI Apps With C# Markup: No XAML Required" id="{BB7E41CD-EAE6-43F1-9357-6940277678DB}">
          <p14:sldIdLst>
            <p14:sldId id="2587"/>
            <p14:sldId id="2588"/>
            <p14:sldId id="2589"/>
            <p14:sldId id="2590"/>
          </p14:sldIdLst>
        </p14:section>
        <p14:section name="Styling Apps With CSS and Web Style Reuse in .NET MAUI" id="{41D5F494-4918-4A33-BBFF-256F31FFFB0E}">
          <p14:sldIdLst>
            <p14:sldId id="2591"/>
            <p14:sldId id="2593"/>
            <p14:sldId id="2592"/>
          </p14:sldIdLst>
        </p14:section>
        <p14:section name="Accessing Platform-Specific Features With .NET MAUI" id="{113CD284-1A71-4246-859D-8DACF7005D39}">
          <p14:sldIdLst>
            <p14:sldId id="2595"/>
            <p14:sldId id="2596"/>
          </p14:sldIdLst>
        </p14:section>
        <p14:section name="Q&amp;A: Your .NET MAUI App Development Questions Answered" id="{6C7429D9-0F5D-4D83-B97F-860EACBDAE76}">
          <p14:sldIdLst>
            <p14:sldId id="2599"/>
            <p14:sldId id="2600"/>
            <p14:sldId id="2601"/>
            <p14:sldId id="2602"/>
          </p14:sldIdLst>
        </p14:section>
        <p14:section name="Conclusion" id="{588FD269-0788-470A-BAC9-C7A67C5F0991}">
          <p14:sldIdLst>
            <p14:sldId id="26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5" autoAdjust="0"/>
    <p:restoredTop sz="67832" autoAdjust="0"/>
  </p:normalViewPr>
  <p:slideViewPr>
    <p:cSldViewPr snapToGrid="0">
      <p:cViewPr>
        <p:scale>
          <a:sx n="81" d="100"/>
          <a:sy n="81" d="100"/>
        </p:scale>
        <p:origin x="600" y="-1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489A90-FC08-4BCC-84D4-E6C29824F74A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EE0900F-E8C5-4097-BDDD-89ED150DDB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Reduced Maintenance Effort</a:t>
          </a:r>
        </a:p>
      </dgm:t>
    </dgm:pt>
    <dgm:pt modelId="{D9F1B73F-F780-47B8-BEC8-D827F98C0A88}" type="parTrans" cxnId="{DE8FA9DE-3AC3-4D4D-8D39-E5B4258CD00E}">
      <dgm:prSet/>
      <dgm:spPr/>
      <dgm:t>
        <a:bodyPr/>
        <a:lstStyle/>
        <a:p>
          <a:endParaRPr lang="en-US"/>
        </a:p>
      </dgm:t>
    </dgm:pt>
    <dgm:pt modelId="{D43C706A-B734-446B-83E3-E0F45C81FAC8}" type="sibTrans" cxnId="{DE8FA9DE-3AC3-4D4D-8D39-E5B4258CD00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124EAD4A-0042-4579-91EF-3B5021B83C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 single codebase simplifies updates and bug fixes, lowering the time and resources needed for maintenance.</a:t>
          </a:r>
        </a:p>
      </dgm:t>
    </dgm:pt>
    <dgm:pt modelId="{1FF786E4-C5ED-4575-94D7-3CEE7C9A867A}" type="parTrans" cxnId="{299CDA2F-84AF-4BBA-8230-787421910FEC}">
      <dgm:prSet/>
      <dgm:spPr/>
      <dgm:t>
        <a:bodyPr/>
        <a:lstStyle/>
        <a:p>
          <a:endParaRPr lang="en-US"/>
        </a:p>
      </dgm:t>
    </dgm:pt>
    <dgm:pt modelId="{7EADB106-A468-4883-9CF6-8947AFCAC5E9}" type="sibTrans" cxnId="{299CDA2F-84AF-4BBA-8230-787421910FEC}">
      <dgm:prSet/>
      <dgm:spPr/>
      <dgm:t>
        <a:bodyPr/>
        <a:lstStyle/>
        <a:p>
          <a:endParaRPr lang="en-US"/>
        </a:p>
      </dgm:t>
    </dgm:pt>
    <dgm:pt modelId="{EBDE5ED6-25AE-4D1B-82B3-BB44EBB1986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Faster Development</a:t>
          </a:r>
        </a:p>
      </dgm:t>
    </dgm:pt>
    <dgm:pt modelId="{F68A75A7-7928-40FB-8E10-A2BBE1715B63}" type="parTrans" cxnId="{1118A5A1-674F-48FD-ADD1-4AC07239F8AD}">
      <dgm:prSet/>
      <dgm:spPr/>
      <dgm:t>
        <a:bodyPr/>
        <a:lstStyle/>
        <a:p>
          <a:endParaRPr lang="en-US"/>
        </a:p>
      </dgm:t>
    </dgm:pt>
    <dgm:pt modelId="{5FB209C3-9FA9-4376-8670-AF53E22EE669}" type="sibTrans" cxnId="{1118A5A1-674F-48FD-ADD1-4AC07239F8A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411F431-980C-4FEA-94F3-F07A5F0032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Developers can build and deploy features faster by writing code once for all platforms.</a:t>
          </a:r>
        </a:p>
      </dgm:t>
    </dgm:pt>
    <dgm:pt modelId="{45EF256C-5655-46C4-8837-8BA03F23E484}" type="parTrans" cxnId="{523C4DD3-F8F2-4782-869E-93EEAE3EE5B3}">
      <dgm:prSet/>
      <dgm:spPr/>
      <dgm:t>
        <a:bodyPr/>
        <a:lstStyle/>
        <a:p>
          <a:endParaRPr lang="en-US"/>
        </a:p>
      </dgm:t>
    </dgm:pt>
    <dgm:pt modelId="{8F2FA85C-358C-453D-8EE6-B6717BC4575C}" type="sibTrans" cxnId="{523C4DD3-F8F2-4782-869E-93EEAE3EE5B3}">
      <dgm:prSet/>
      <dgm:spPr/>
      <dgm:t>
        <a:bodyPr/>
        <a:lstStyle/>
        <a:p>
          <a:endParaRPr lang="en-US"/>
        </a:p>
      </dgm:t>
    </dgm:pt>
    <dgm:pt modelId="{0377A178-BCD0-4F4F-9A20-19A083BC1D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Consistent User Experience</a:t>
          </a:r>
        </a:p>
      </dgm:t>
    </dgm:pt>
    <dgm:pt modelId="{CD3B19FC-B1E0-4192-981F-3704A3331B60}" type="parTrans" cxnId="{19B6DD11-1E2F-44A9-ABC1-18FD5AC3902B}">
      <dgm:prSet/>
      <dgm:spPr/>
      <dgm:t>
        <a:bodyPr/>
        <a:lstStyle/>
        <a:p>
          <a:endParaRPr lang="en-US"/>
        </a:p>
      </dgm:t>
    </dgm:pt>
    <dgm:pt modelId="{1AAD9E85-9A6D-4746-B872-4B50C8360EF2}" type="sibTrans" cxnId="{19B6DD11-1E2F-44A9-ABC1-18FD5AC3902B}">
      <dgm:prSet/>
      <dgm:spPr/>
      <dgm:t>
        <a:bodyPr/>
        <a:lstStyle/>
        <a:p>
          <a:endParaRPr lang="en-US"/>
        </a:p>
      </dgm:t>
    </dgm:pt>
    <dgm:pt modelId="{D5F756E2-217F-4699-974D-B329A1B1E4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Using a unified codebase ensures users enjoy the same experience across devices and operating systems while still providing native performance and look &amp; feel.</a:t>
          </a:r>
        </a:p>
      </dgm:t>
    </dgm:pt>
    <dgm:pt modelId="{DE97421A-8EF3-4D31-9366-A3A1FA319D93}" type="parTrans" cxnId="{F05D4E8C-1891-498C-94A9-5C8686F950F1}">
      <dgm:prSet/>
      <dgm:spPr/>
      <dgm:t>
        <a:bodyPr/>
        <a:lstStyle/>
        <a:p>
          <a:endParaRPr lang="en-US"/>
        </a:p>
      </dgm:t>
    </dgm:pt>
    <dgm:pt modelId="{189DBEF0-02A5-45A3-84C4-3605EAB503AA}" type="sibTrans" cxnId="{F05D4E8C-1891-498C-94A9-5C8686F950F1}">
      <dgm:prSet/>
      <dgm:spPr/>
      <dgm:t>
        <a:bodyPr/>
        <a:lstStyle/>
        <a:p>
          <a:endParaRPr lang="en-US"/>
        </a:p>
      </dgm:t>
    </dgm:pt>
    <dgm:pt modelId="{D289D7A7-AAA9-4753-9693-B250A3B8AD2B}" type="pres">
      <dgm:prSet presAssocID="{9F489A90-FC08-4BCC-84D4-E6C29824F74A}" presName="Root" presStyleCnt="0">
        <dgm:presLayoutVars>
          <dgm:dir/>
          <dgm:resizeHandles val="exact"/>
        </dgm:presLayoutVars>
      </dgm:prSet>
      <dgm:spPr/>
    </dgm:pt>
    <dgm:pt modelId="{6FF58C37-1A84-457B-A6A5-F59E7DBB19E3}" type="pres">
      <dgm:prSet presAssocID="{CEE0900F-E8C5-4097-BDDD-89ED150DDB57}" presName="Composite" presStyleCnt="0"/>
      <dgm:spPr/>
    </dgm:pt>
    <dgm:pt modelId="{05CFF102-921C-46F7-BAC5-21F813F0E588}" type="pres">
      <dgm:prSet presAssocID="{CEE0900F-E8C5-4097-BDDD-89ED150DDB57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25667" b="4"/>
          <a:stretch/>
        </a:blipFill>
      </dgm:spPr>
      <dgm:extLst>
        <a:ext uri="{E40237B7-FDA0-4F09-8148-C483321AD2D9}">
          <dgm14:cNvPr xmlns:dgm14="http://schemas.microsoft.com/office/drawing/2010/diagram" id="0" name="" descr="Man analyzing data on a screen"/>
        </a:ext>
      </dgm:extLst>
    </dgm:pt>
    <dgm:pt modelId="{918394B7-EF54-4D35-B371-04C75E9648F9}" type="pres">
      <dgm:prSet presAssocID="{CEE0900F-E8C5-4097-BDDD-89ED150DDB57}" presName="Subtitle" presStyleLbl="revTx" presStyleIdx="0" presStyleCnt="6">
        <dgm:presLayoutVars>
          <dgm:chMax val="0"/>
          <dgm:bulletEnabled/>
        </dgm:presLayoutVars>
      </dgm:prSet>
      <dgm:spPr/>
    </dgm:pt>
    <dgm:pt modelId="{0F41315E-AD7A-4C99-99EF-C668937EB983}" type="pres">
      <dgm:prSet presAssocID="{CEE0900F-E8C5-4097-BDDD-89ED150DDB57}" presName="Description" presStyleLbl="revTx" presStyleIdx="1" presStyleCnt="6">
        <dgm:presLayoutVars>
          <dgm:bulletEnabled/>
        </dgm:presLayoutVars>
      </dgm:prSet>
      <dgm:spPr/>
    </dgm:pt>
    <dgm:pt modelId="{BD03A26B-C188-470D-A4CE-657AB854DCD2}" type="pres">
      <dgm:prSet presAssocID="{D43C706A-B734-446B-83E3-E0F45C81FAC8}" presName="sibTrans" presStyleLbl="sibTrans2D1" presStyleIdx="0" presStyleCnt="0"/>
      <dgm:spPr/>
    </dgm:pt>
    <dgm:pt modelId="{1F24E16C-C4FD-45FD-9844-21B91DFC2B6D}" type="pres">
      <dgm:prSet presAssocID="{EBDE5ED6-25AE-4D1B-82B3-BB44EBB1986C}" presName="Composite" presStyleCnt="0"/>
      <dgm:spPr/>
    </dgm:pt>
    <dgm:pt modelId="{A4A6D7D1-E439-44DE-A1AE-3BFB29288062}" type="pres">
      <dgm:prSet presAssocID="{EBDE5ED6-25AE-4D1B-82B3-BB44EBB1986C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r="12630" b="4"/>
          <a:stretch/>
        </a:blipFill>
      </dgm:spPr>
      <dgm:extLst>
        <a:ext uri="{E40237B7-FDA0-4F09-8148-C483321AD2D9}">
          <dgm14:cNvPr xmlns:dgm14="http://schemas.microsoft.com/office/drawing/2010/diagram" id="0" name="" descr="Full length shot of two young businessmen sitting down on the floor and going over paperwork together at work"/>
        </a:ext>
      </dgm:extLst>
    </dgm:pt>
    <dgm:pt modelId="{82990F42-55E0-4C32-8FD1-A6E2EDE96A68}" type="pres">
      <dgm:prSet presAssocID="{EBDE5ED6-25AE-4D1B-82B3-BB44EBB1986C}" presName="Subtitle" presStyleLbl="revTx" presStyleIdx="2" presStyleCnt="6">
        <dgm:presLayoutVars>
          <dgm:chMax val="0"/>
          <dgm:bulletEnabled/>
        </dgm:presLayoutVars>
      </dgm:prSet>
      <dgm:spPr/>
    </dgm:pt>
    <dgm:pt modelId="{5CEF150B-8A54-46E7-8B03-5C0360449A04}" type="pres">
      <dgm:prSet presAssocID="{EBDE5ED6-25AE-4D1B-82B3-BB44EBB1986C}" presName="Description" presStyleLbl="revTx" presStyleIdx="3" presStyleCnt="6">
        <dgm:presLayoutVars>
          <dgm:bulletEnabled/>
        </dgm:presLayoutVars>
      </dgm:prSet>
      <dgm:spPr/>
    </dgm:pt>
    <dgm:pt modelId="{2B81358C-0659-442A-8792-F85BD5CDF3C6}" type="pres">
      <dgm:prSet presAssocID="{5FB209C3-9FA9-4376-8670-AF53E22EE669}" presName="sibTrans" presStyleLbl="sibTrans2D1" presStyleIdx="0" presStyleCnt="0"/>
      <dgm:spPr/>
    </dgm:pt>
    <dgm:pt modelId="{9D4B4EAA-E6CB-4E04-96AE-47B9315079BD}" type="pres">
      <dgm:prSet presAssocID="{0377A178-BCD0-4F4F-9A20-19A083BC1D32}" presName="Composite" presStyleCnt="0"/>
      <dgm:spPr/>
    </dgm:pt>
    <dgm:pt modelId="{6602D02B-C97A-4755-8CF9-78F451091DAB}" type="pres">
      <dgm:prSet presAssocID="{0377A178-BCD0-4F4F-9A20-19A083BC1D32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r="5812" b="4"/>
          <a:stretch/>
        </a:blipFill>
      </dgm:spPr>
      <dgm:extLst>
        <a:ext uri="{E40237B7-FDA0-4F09-8148-C483321AD2D9}">
          <dgm14:cNvPr xmlns:dgm14="http://schemas.microsoft.com/office/drawing/2010/diagram" id="0" name="" descr="A smartphone showing a travel guide app/website for the city of Blackpool, a scene of planning a holiday. Also on the table is a diary/planner and mug."/>
        </a:ext>
      </dgm:extLst>
    </dgm:pt>
    <dgm:pt modelId="{DCF30E6A-7064-4904-8027-DDD49E0CC247}" type="pres">
      <dgm:prSet presAssocID="{0377A178-BCD0-4F4F-9A20-19A083BC1D32}" presName="Subtitle" presStyleLbl="revTx" presStyleIdx="4" presStyleCnt="6">
        <dgm:presLayoutVars>
          <dgm:chMax val="0"/>
          <dgm:bulletEnabled/>
        </dgm:presLayoutVars>
      </dgm:prSet>
      <dgm:spPr/>
    </dgm:pt>
    <dgm:pt modelId="{3CDEDE18-3B29-45AD-B93B-EC156DFD5A68}" type="pres">
      <dgm:prSet presAssocID="{0377A178-BCD0-4F4F-9A20-19A083BC1D32}" presName="Description" presStyleLbl="revTx" presStyleIdx="5" presStyleCnt="6">
        <dgm:presLayoutVars>
          <dgm:bulletEnabled/>
        </dgm:presLayoutVars>
      </dgm:prSet>
      <dgm:spPr/>
    </dgm:pt>
  </dgm:ptLst>
  <dgm:cxnLst>
    <dgm:cxn modelId="{E4A32F0B-2F16-450A-84B5-7DDD60B43330}" type="presOf" srcId="{CEE0900F-E8C5-4097-BDDD-89ED150DDB57}" destId="{918394B7-EF54-4D35-B371-04C75E9648F9}" srcOrd="0" destOrd="0" presId="urn:microsoft.com/office/officeart/2024/3/layout/verticalVisualTextBlock1"/>
    <dgm:cxn modelId="{DB036D0E-BD28-4937-9E0E-6BD36EA09E69}" type="presOf" srcId="{124EAD4A-0042-4579-91EF-3B5021B83C22}" destId="{0F41315E-AD7A-4C99-99EF-C668937EB983}" srcOrd="0" destOrd="0" presId="urn:microsoft.com/office/officeart/2024/3/layout/verticalVisualTextBlock1"/>
    <dgm:cxn modelId="{19B6DD11-1E2F-44A9-ABC1-18FD5AC3902B}" srcId="{9F489A90-FC08-4BCC-84D4-E6C29824F74A}" destId="{0377A178-BCD0-4F4F-9A20-19A083BC1D32}" srcOrd="2" destOrd="0" parTransId="{CD3B19FC-B1E0-4192-981F-3704A3331B60}" sibTransId="{1AAD9E85-9A6D-4746-B872-4B50C8360EF2}"/>
    <dgm:cxn modelId="{A51D4E12-F0B3-430B-A993-4E90441FD2BE}" type="presOf" srcId="{E411F431-980C-4FEA-94F3-F07A5F00328E}" destId="{5CEF150B-8A54-46E7-8B03-5C0360449A04}" srcOrd="0" destOrd="0" presId="urn:microsoft.com/office/officeart/2024/3/layout/verticalVisualTextBlock1"/>
    <dgm:cxn modelId="{1E61261A-23B5-4C18-AAC9-F54FE654F9AF}" type="presOf" srcId="{5FB209C3-9FA9-4376-8670-AF53E22EE669}" destId="{2B81358C-0659-442A-8792-F85BD5CDF3C6}" srcOrd="0" destOrd="0" presId="urn:microsoft.com/office/officeart/2024/3/layout/verticalVisualTextBlock1"/>
    <dgm:cxn modelId="{04A0D82E-8977-4EB0-A079-C8A4DA93EBC6}" type="presOf" srcId="{D43C706A-B734-446B-83E3-E0F45C81FAC8}" destId="{BD03A26B-C188-470D-A4CE-657AB854DCD2}" srcOrd="0" destOrd="0" presId="urn:microsoft.com/office/officeart/2024/3/layout/verticalVisualTextBlock1"/>
    <dgm:cxn modelId="{299CDA2F-84AF-4BBA-8230-787421910FEC}" srcId="{CEE0900F-E8C5-4097-BDDD-89ED150DDB57}" destId="{124EAD4A-0042-4579-91EF-3B5021B83C22}" srcOrd="0" destOrd="0" parTransId="{1FF786E4-C5ED-4575-94D7-3CEE7C9A867A}" sibTransId="{7EADB106-A468-4883-9CF6-8947AFCAC5E9}"/>
    <dgm:cxn modelId="{B56D2C62-0104-41EF-AD8E-3C3637D7EA7C}" type="presOf" srcId="{D5F756E2-217F-4699-974D-B329A1B1E489}" destId="{3CDEDE18-3B29-45AD-B93B-EC156DFD5A68}" srcOrd="0" destOrd="0" presId="urn:microsoft.com/office/officeart/2024/3/layout/verticalVisualTextBlock1"/>
    <dgm:cxn modelId="{9C96426C-1028-446D-B8CB-64398C9F4932}" type="presOf" srcId="{0377A178-BCD0-4F4F-9A20-19A083BC1D32}" destId="{DCF30E6A-7064-4904-8027-DDD49E0CC247}" srcOrd="0" destOrd="0" presId="urn:microsoft.com/office/officeart/2024/3/layout/verticalVisualTextBlock1"/>
    <dgm:cxn modelId="{F05D4E8C-1891-498C-94A9-5C8686F950F1}" srcId="{0377A178-BCD0-4F4F-9A20-19A083BC1D32}" destId="{D5F756E2-217F-4699-974D-B329A1B1E489}" srcOrd="0" destOrd="0" parTransId="{DE97421A-8EF3-4D31-9366-A3A1FA319D93}" sibTransId="{189DBEF0-02A5-45A3-84C4-3605EAB503AA}"/>
    <dgm:cxn modelId="{57C4B89F-B51C-41D3-ACA0-2F4FD8C4B655}" type="presOf" srcId="{EBDE5ED6-25AE-4D1B-82B3-BB44EBB1986C}" destId="{82990F42-55E0-4C32-8FD1-A6E2EDE96A68}" srcOrd="0" destOrd="0" presId="urn:microsoft.com/office/officeart/2024/3/layout/verticalVisualTextBlock1"/>
    <dgm:cxn modelId="{1118A5A1-674F-48FD-ADD1-4AC07239F8AD}" srcId="{9F489A90-FC08-4BCC-84D4-E6C29824F74A}" destId="{EBDE5ED6-25AE-4D1B-82B3-BB44EBB1986C}" srcOrd="1" destOrd="0" parTransId="{F68A75A7-7928-40FB-8E10-A2BBE1715B63}" sibTransId="{5FB209C3-9FA9-4376-8670-AF53E22EE669}"/>
    <dgm:cxn modelId="{413D0BC8-A516-4F6F-A723-BAB34E66707B}" type="presOf" srcId="{9F489A90-FC08-4BCC-84D4-E6C29824F74A}" destId="{D289D7A7-AAA9-4753-9693-B250A3B8AD2B}" srcOrd="0" destOrd="0" presId="urn:microsoft.com/office/officeart/2024/3/layout/verticalVisualTextBlock1"/>
    <dgm:cxn modelId="{523C4DD3-F8F2-4782-869E-93EEAE3EE5B3}" srcId="{EBDE5ED6-25AE-4D1B-82B3-BB44EBB1986C}" destId="{E411F431-980C-4FEA-94F3-F07A5F00328E}" srcOrd="0" destOrd="0" parTransId="{45EF256C-5655-46C4-8837-8BA03F23E484}" sibTransId="{8F2FA85C-358C-453D-8EE6-B6717BC4575C}"/>
    <dgm:cxn modelId="{DE8FA9DE-3AC3-4D4D-8D39-E5B4258CD00E}" srcId="{9F489A90-FC08-4BCC-84D4-E6C29824F74A}" destId="{CEE0900F-E8C5-4097-BDDD-89ED150DDB57}" srcOrd="0" destOrd="0" parTransId="{D9F1B73F-F780-47B8-BEC8-D827F98C0A88}" sibTransId="{D43C706A-B734-446B-83E3-E0F45C81FAC8}"/>
    <dgm:cxn modelId="{DC146654-3895-4C3B-B5BF-6E9C2A4360A6}" type="presParOf" srcId="{D289D7A7-AAA9-4753-9693-B250A3B8AD2B}" destId="{6FF58C37-1A84-457B-A6A5-F59E7DBB19E3}" srcOrd="0" destOrd="0" presId="urn:microsoft.com/office/officeart/2024/3/layout/verticalVisualTextBlock1"/>
    <dgm:cxn modelId="{D0E6AC42-606B-4AE2-9278-5D81CE37088D}" type="presParOf" srcId="{6FF58C37-1A84-457B-A6A5-F59E7DBB19E3}" destId="{05CFF102-921C-46F7-BAC5-21F813F0E588}" srcOrd="0" destOrd="0" presId="urn:microsoft.com/office/officeart/2024/3/layout/verticalVisualTextBlock1"/>
    <dgm:cxn modelId="{32C3DE8B-865D-4C2E-A8A6-F53BEF786827}" type="presParOf" srcId="{6FF58C37-1A84-457B-A6A5-F59E7DBB19E3}" destId="{918394B7-EF54-4D35-B371-04C75E9648F9}" srcOrd="1" destOrd="0" presId="urn:microsoft.com/office/officeart/2024/3/layout/verticalVisualTextBlock1"/>
    <dgm:cxn modelId="{BBB421F5-AFD7-4D24-9699-F8491410DFE5}" type="presParOf" srcId="{6FF58C37-1A84-457B-A6A5-F59E7DBB19E3}" destId="{0F41315E-AD7A-4C99-99EF-C668937EB983}" srcOrd="2" destOrd="0" presId="urn:microsoft.com/office/officeart/2024/3/layout/verticalVisualTextBlock1"/>
    <dgm:cxn modelId="{F1E46A5E-B629-46E1-8A91-82239651206E}" type="presParOf" srcId="{D289D7A7-AAA9-4753-9693-B250A3B8AD2B}" destId="{BD03A26B-C188-470D-A4CE-657AB854DCD2}" srcOrd="1" destOrd="0" presId="urn:microsoft.com/office/officeart/2024/3/layout/verticalVisualTextBlock1"/>
    <dgm:cxn modelId="{95F7EAE5-EEE7-4CC0-881E-4F20C3CB5C7D}" type="presParOf" srcId="{D289D7A7-AAA9-4753-9693-B250A3B8AD2B}" destId="{1F24E16C-C4FD-45FD-9844-21B91DFC2B6D}" srcOrd="2" destOrd="0" presId="urn:microsoft.com/office/officeart/2024/3/layout/verticalVisualTextBlock1"/>
    <dgm:cxn modelId="{2662C63F-5F75-410E-A9FA-0FDEEA134169}" type="presParOf" srcId="{1F24E16C-C4FD-45FD-9844-21B91DFC2B6D}" destId="{A4A6D7D1-E439-44DE-A1AE-3BFB29288062}" srcOrd="0" destOrd="0" presId="urn:microsoft.com/office/officeart/2024/3/layout/verticalVisualTextBlock1"/>
    <dgm:cxn modelId="{45CF4715-6E16-4D78-B223-92D29D0EBF0C}" type="presParOf" srcId="{1F24E16C-C4FD-45FD-9844-21B91DFC2B6D}" destId="{82990F42-55E0-4C32-8FD1-A6E2EDE96A68}" srcOrd="1" destOrd="0" presId="urn:microsoft.com/office/officeart/2024/3/layout/verticalVisualTextBlock1"/>
    <dgm:cxn modelId="{4CC6B63A-DB53-496B-87F7-BE429B76BAD0}" type="presParOf" srcId="{1F24E16C-C4FD-45FD-9844-21B91DFC2B6D}" destId="{5CEF150B-8A54-46E7-8B03-5C0360449A04}" srcOrd="2" destOrd="0" presId="urn:microsoft.com/office/officeart/2024/3/layout/verticalVisualTextBlock1"/>
    <dgm:cxn modelId="{D5AC2C19-1CA0-466D-9FE4-345E5F55D269}" type="presParOf" srcId="{D289D7A7-AAA9-4753-9693-B250A3B8AD2B}" destId="{2B81358C-0659-442A-8792-F85BD5CDF3C6}" srcOrd="3" destOrd="0" presId="urn:microsoft.com/office/officeart/2024/3/layout/verticalVisualTextBlock1"/>
    <dgm:cxn modelId="{0FEA07EF-3899-4AD2-82FF-D859F09DFBB8}" type="presParOf" srcId="{D289D7A7-AAA9-4753-9693-B250A3B8AD2B}" destId="{9D4B4EAA-E6CB-4E04-96AE-47B9315079BD}" srcOrd="4" destOrd="0" presId="urn:microsoft.com/office/officeart/2024/3/layout/verticalVisualTextBlock1"/>
    <dgm:cxn modelId="{D3830414-431C-4709-B65B-8422648BFF7D}" type="presParOf" srcId="{9D4B4EAA-E6CB-4E04-96AE-47B9315079BD}" destId="{6602D02B-C97A-4755-8CF9-78F451091DAB}" srcOrd="0" destOrd="0" presId="urn:microsoft.com/office/officeart/2024/3/layout/verticalVisualTextBlock1"/>
    <dgm:cxn modelId="{0DEE1435-2734-437B-BD42-D8752CD75CE1}" type="presParOf" srcId="{9D4B4EAA-E6CB-4E04-96AE-47B9315079BD}" destId="{DCF30E6A-7064-4904-8027-DDD49E0CC247}" srcOrd="1" destOrd="0" presId="urn:microsoft.com/office/officeart/2024/3/layout/verticalVisualTextBlock1"/>
    <dgm:cxn modelId="{F61F92DC-CF4D-4CD5-B7D9-BEF71E211089}" type="presParOf" srcId="{9D4B4EAA-E6CB-4E04-96AE-47B9315079BD}" destId="{3CDEDE18-3B29-45AD-B93B-EC156DFD5A68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FF102-921C-46F7-BAC5-21F813F0E588}">
      <dsp:nvSpPr>
        <dsp:cNvPr id="0" name=""/>
        <dsp:cNvSpPr/>
      </dsp:nvSpPr>
      <dsp:spPr>
        <a:xfrm>
          <a:off x="0" y="0"/>
          <a:ext cx="1680960" cy="1680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6" r="25667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8394B7-EF54-4D35-B371-04C75E9648F9}">
      <dsp:nvSpPr>
        <dsp:cNvPr id="0" name=""/>
        <dsp:cNvSpPr/>
      </dsp:nvSpPr>
      <dsp:spPr>
        <a:xfrm>
          <a:off x="1860960" y="0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Reduced Maintenance Effort</a:t>
          </a:r>
        </a:p>
      </dsp:txBody>
      <dsp:txXfrm>
        <a:off x="1860960" y="0"/>
        <a:ext cx="5170775" cy="346241"/>
      </dsp:txXfrm>
    </dsp:sp>
    <dsp:sp modelId="{0F41315E-AD7A-4C99-99EF-C668937EB983}">
      <dsp:nvSpPr>
        <dsp:cNvPr id="0" name=""/>
        <dsp:cNvSpPr/>
      </dsp:nvSpPr>
      <dsp:spPr>
        <a:xfrm>
          <a:off x="1860960" y="346241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 single codebase simplifies updates and bug fixes, lowering the time and resources needed for maintenance.</a:t>
          </a:r>
        </a:p>
      </dsp:txBody>
      <dsp:txXfrm>
        <a:off x="1860960" y="346241"/>
        <a:ext cx="5170775" cy="1334718"/>
      </dsp:txXfrm>
    </dsp:sp>
    <dsp:sp modelId="{A4A6D7D1-E439-44DE-A1AE-3BFB29288062}">
      <dsp:nvSpPr>
        <dsp:cNvPr id="0" name=""/>
        <dsp:cNvSpPr/>
      </dsp:nvSpPr>
      <dsp:spPr>
        <a:xfrm>
          <a:off x="0" y="1815436"/>
          <a:ext cx="1680960" cy="168096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3" r="12630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990F42-55E0-4C32-8FD1-A6E2EDE96A68}">
      <dsp:nvSpPr>
        <dsp:cNvPr id="0" name=""/>
        <dsp:cNvSpPr/>
      </dsp:nvSpPr>
      <dsp:spPr>
        <a:xfrm>
          <a:off x="1860960" y="1815436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Faster Development</a:t>
          </a:r>
        </a:p>
      </dsp:txBody>
      <dsp:txXfrm>
        <a:off x="1860960" y="1815436"/>
        <a:ext cx="5170775" cy="346241"/>
      </dsp:txXfrm>
    </dsp:sp>
    <dsp:sp modelId="{5CEF150B-8A54-46E7-8B03-5C0360449A04}">
      <dsp:nvSpPr>
        <dsp:cNvPr id="0" name=""/>
        <dsp:cNvSpPr/>
      </dsp:nvSpPr>
      <dsp:spPr>
        <a:xfrm>
          <a:off x="1860960" y="2161678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Developers can build and deploy features faster by writing code once for all platforms.</a:t>
          </a:r>
        </a:p>
      </dsp:txBody>
      <dsp:txXfrm>
        <a:off x="1860960" y="2161678"/>
        <a:ext cx="5170775" cy="1334718"/>
      </dsp:txXfrm>
    </dsp:sp>
    <dsp:sp modelId="{6602D02B-C97A-4755-8CF9-78F451091DAB}">
      <dsp:nvSpPr>
        <dsp:cNvPr id="0" name=""/>
        <dsp:cNvSpPr/>
      </dsp:nvSpPr>
      <dsp:spPr>
        <a:xfrm>
          <a:off x="0" y="3630873"/>
          <a:ext cx="1680960" cy="1680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0" r="5812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F30E6A-7064-4904-8027-DDD49E0CC247}">
      <dsp:nvSpPr>
        <dsp:cNvPr id="0" name=""/>
        <dsp:cNvSpPr/>
      </dsp:nvSpPr>
      <dsp:spPr>
        <a:xfrm>
          <a:off x="1860960" y="3630873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Consistent User Experience</a:t>
          </a:r>
        </a:p>
      </dsp:txBody>
      <dsp:txXfrm>
        <a:off x="1860960" y="3630873"/>
        <a:ext cx="5170775" cy="346241"/>
      </dsp:txXfrm>
    </dsp:sp>
    <dsp:sp modelId="{3CDEDE18-3B29-45AD-B93B-EC156DFD5A68}">
      <dsp:nvSpPr>
        <dsp:cNvPr id="0" name=""/>
        <dsp:cNvSpPr/>
      </dsp:nvSpPr>
      <dsp:spPr>
        <a:xfrm>
          <a:off x="1860960" y="3977114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Using a unified codebase ensures users enjoy the same experience across devices and operating systems while still providing native performance and look &amp; feel.</a:t>
          </a:r>
        </a:p>
      </dsp:txBody>
      <dsp:txXfrm>
        <a:off x="1860960" y="3977114"/>
        <a:ext cx="5170775" cy="1334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B3677-EE8F-4CE3-98CF-8289480EBEB1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1D2C6-9D1B-48FF-9963-6BB1F8F4A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5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62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Learn how to leverage debugging tools, simulators, and emulators to test applications on different platforms directly from your development environment.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26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Utilize features like hot reload, templates, and extensions to speed up development and maintain high code quality across platforms.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0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section covers setting up your environment and creating user interfaces using XAML and C# to build apps rapidly, even when using Visual Studio.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5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Configure your machine with necessary SDKs, IDEs, and tools to start building .NET MAUI apps, including installation of Visual Studio or VS Code extensions.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1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Understand how to design responsive and maintainable UIs using XAML markup and C# code-behind for flexibility and control.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35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the powerful controls, extensions, and behaviors provided by the Community Toolkit to accelerate development and enhance app capabilities.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41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toolkit offers reusable components that simplify UI development, add new functionality, and improve app responsiveness.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40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Learn how to incorporate toolkit extensions into your projects to boost productivity and maintain cleaner code.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03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Understand the Model-View-ViewModel architectural pattern and how the MVVM Toolkit supports scalable and maintainable app architectures.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06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MVVM separates UI from business logic, enabling better code organization and easier testing in .NET MAUI applications.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85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cover an introduction to .NET MAUI, development tools, rapid app building techniques, enhancing apps with the MAUI Community Toolkit, architectural patterns like MVVM, styling options, platform-specific features, and conclude with a Q&amp;A session.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41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The MVVM Toolkit provides base classes and helpers that minimize repetitive code and streamline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79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Implement design principles such as data binding, command patterns, and dependency injection to build robust, scalable apps.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01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Explore an alternative approach to UI development using pure C# markup, offering advantages in flexibility and dynamic UI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89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C# markup allows developers to create and modify UI elements programmatically, which can improve code reuse and reduce context switching.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844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techniques to build user interfaces dynamically at runtime fully in C#, enhancing adaptability for complex scenarios.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2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Review practical examples where C# markup shines, such as dynamic layouts and scenarios where UI needs to be generated based on data.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34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Discover how to leverage CSS for styling your apps, enabling reuse of existing web styles and ensuring consistent design across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40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Use your existing knowledge and assets from web development to style your MAUI apps, saving time and maintaining brand consistency.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13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Learn how to include CSS files in your MAUI project and apply styles to controls to separate design from logic effectively.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61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how .NET MAUI abstracts device features, allowing you to access platform capabilities without writing separate platform-specific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6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little background about me…</a:t>
            </a:r>
          </a:p>
          <a:p>
            <a:endParaRPr lang="en-US" dirty="0"/>
          </a:p>
          <a:p>
            <a:r>
              <a:rPr lang="en-US" dirty="0"/>
              <a:t>For those who don’t know me, I’ve been in the software industry since 1995, with most of that time (over 25) years spent as a developer and architect using various Microsoft technologies.</a:t>
            </a:r>
          </a:p>
          <a:p>
            <a:endParaRPr lang="en-US" dirty="0"/>
          </a:p>
          <a:p>
            <a:r>
              <a:rPr lang="en-US" dirty="0"/>
              <a:t>Some of you may also be familiar with my blog, the Morning Dew, where I’ve been posting daily links for .NET developers since 2007.</a:t>
            </a:r>
          </a:p>
          <a:p>
            <a:endParaRPr lang="en-US" dirty="0"/>
          </a:p>
          <a:p>
            <a:r>
              <a:rPr lang="en-US" dirty="0"/>
              <a:t>I also have three books from </a:t>
            </a:r>
            <a:r>
              <a:rPr lang="en-US" dirty="0" err="1"/>
              <a:t>Packt</a:t>
            </a:r>
            <a:r>
              <a:rPr lang="en-US" dirty="0"/>
              <a:t> Publishing and I’m co-authoring a new book on Model Context Protocol for .NET developers. You can check those out on </a:t>
            </a:r>
            <a:r>
              <a:rPr lang="en-US" dirty="0" err="1"/>
              <a:t>Packt’s</a:t>
            </a:r>
            <a:r>
              <a:rPr lang="en-US" dirty="0"/>
              <a:t> website or on Amazon. Just search for my name.</a:t>
            </a:r>
          </a:p>
          <a:p>
            <a:endParaRPr lang="en-US" dirty="0"/>
          </a:p>
          <a:p>
            <a:r>
              <a:rPr lang="en-US" dirty="0"/>
              <a:t>Writing those books led me to pivot my career to technical writing. I joined Microsoft two years ago as a content developer. I write documentation, training modules, and code samples on Microsoft Learn. I work on the Windows developer docs team, helping to maintain the docs for client apps and APIs. I have another talk I give about my work as a content developer and how anyone can contribute to content on Learn through GitHub issues and PRs.</a:t>
            </a:r>
          </a:p>
          <a:p>
            <a:endParaRPr lang="en-US" dirty="0"/>
          </a:p>
          <a:p>
            <a:r>
              <a:rPr lang="en-US" dirty="0"/>
              <a:t>Finally, I’m one of the founding organizers of the TechBash developer conference. We’ve been running the event in the Poconos since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388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.NET MAUI provides APIs that unify access to features like sensors, cameras, and notifications across platforms.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9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your opportunity to ask questions related to .NET MAUI development, share feedback, and get additional resources to continue your learning journey.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74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Feel free to ask about any topics covered or other challenges you face in building cross-platform apps with .NET MAUI.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76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Receive links to documentation, tutorials, community groups, and sample projects to deepen your understanding and skills.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752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Let's stay connected through social media and community events for ongoing support and knowledge sharing in .NET MAUI development.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261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covered key aspects of building cross-platform apps with .NET MAUI and the Community Toolkit, from setup and architecture to styling and platform integration. Thank you for joining, and I encourage you to start building your own multi-platform applications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9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section introduces .NET MAUI, the platforms it supports, and why using a single codebase simplifies development for iOS, Android, macOS, and Windows.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83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MAUI stands for Multi-platform App UI, enabling developers to build apps across major desktop and mobile platforms with one framework and codebase.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95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unified codebase reduces maintenance effort, speeds up development, and allows code reuse, making it easier to deliver consistent experiences across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75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MAUI improves upon </a:t>
            </a:r>
            <a:r>
              <a:rPr lang="en-US" dirty="0" err="1"/>
              <a:t>Xamarin.Forms</a:t>
            </a:r>
            <a:r>
              <a:rPr lang="en-US" dirty="0"/>
              <a:t> with better architecture, enhanced performance, and streamlined project structure, offering a more modern development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4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the integrated development environments and tools available on Windows and macOS to build, debug, and deploy .NET MAUI applications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1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---
Visual Studio on Windows and macOS are primary IDEs, complemented by VS Code and command-line tools that support .NET MAUI development workflows.
Image source: Microsoft 365 content library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0A16D-DB66-44AC-8987-869EB6EA08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3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1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5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1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6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8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1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7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0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9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eRGpBR3-3M&amp;list=PLdo4fOcmZ0oX-sL7AFmygVw2A37Hbp8ZS" TargetMode="External"/><Relationship Id="rId3" Type="http://schemas.openxmlformats.org/officeDocument/2006/relationships/image" Target="../media/image25.jpeg"/><Relationship Id="rId7" Type="http://schemas.openxmlformats.org/officeDocument/2006/relationships/hyperlink" Target="https://learn.microsoft.com/training/paths/build-apps-with-dotnet-maui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earn.microsoft.com/dotnet/maui/get-started/first-app" TargetMode="External"/><Relationship Id="rId5" Type="http://schemas.openxmlformats.org/officeDocument/2006/relationships/hyperlink" Target="https://learn.microsoft.com/dotnet/communitytoolkit/maui/" TargetMode="External"/><Relationship Id="rId4" Type="http://schemas.openxmlformats.org/officeDocument/2006/relationships/hyperlink" Target="https://learn.microsoft.com/dotnet/maui/" TargetMode="External"/><Relationship Id="rId9" Type="http://schemas.openxmlformats.org/officeDocument/2006/relationships/hyperlink" Target="https://github.com/dotnet/maui-sampl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C563A-5AAD-BA04-B8AD-005BFFF0B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107790" cy="3431580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00" dirty="0"/>
              <a:t>Create Multi-Platform Apps With .NET MAUI &amp; the MAUI Community Toolkit</a:t>
            </a:r>
            <a:br>
              <a:rPr lang="en-US" sz="4500" dirty="0"/>
            </a:br>
            <a:br>
              <a:rPr lang="en-US" sz="4500" dirty="0"/>
            </a:br>
            <a:r>
              <a:rPr lang="en-US" sz="3600" dirty="0"/>
              <a:t>Empowering .NET Developers for Cross-Platform Success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05BAB-4A55-D076-AF01-04980B505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7102130" cy="1397141"/>
          </a:xfrm>
        </p:spPr>
        <p:txBody>
          <a:bodyPr anchor="b">
            <a:normAutofit/>
          </a:bodyPr>
          <a:lstStyle/>
          <a:p>
            <a:r>
              <a:rPr lang="en-US" dirty="0"/>
              <a:t>Alvin Ashcraft</a:t>
            </a:r>
          </a:p>
          <a:p>
            <a:r>
              <a:rPr lang="en-US" dirty="0"/>
              <a:t>Sr. Content Developer - Microsoft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10779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011C4F-7FF0-7357-C559-B7679DC27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810195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8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5E28C-CB83-1D0A-FBDE-316B17DB1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Debugging and Building Across Platforms</a:t>
            </a:r>
          </a:p>
        </p:txBody>
      </p:sp>
      <p:pic>
        <p:nvPicPr>
          <p:cNvPr id="5" name="Content Placeholder 4" descr="He works in a home office and is illuminated by the computer screens">
            <a:extLst>
              <a:ext uri="{FF2B5EF4-FFF2-40B4-BE49-F238E27FC236}">
                <a16:creationId xmlns:a16="http://schemas.microsoft.com/office/drawing/2014/main" id="{98FE79E0-A422-4867-93A2-1E9B432B28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4488" r="7240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9A572-4665-9DDF-7AF3-F0EB8D8B7A3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Debugging Tools Usage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Use debugging tools like XAML Hot Reload, Live Visual Tree, and Visual Studio’s Binding Failures window to identify and fix issues effectively during development across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Simulators and Emulators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Simulators and emulators for Android and iOS replicate different platforms, enabling real-time testing without physical devices. Connect to a Mac from Visual Studio on Windows to debug iOS apps from your favorite IDE.</a:t>
            </a:r>
          </a:p>
        </p:txBody>
      </p:sp>
    </p:spTree>
    <p:extLst>
      <p:ext uri="{BB962C8B-B14F-4D97-AF65-F5344CB8AC3E}">
        <p14:creationId xmlns:p14="http://schemas.microsoft.com/office/powerpoint/2010/main" val="1880326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C998B-9D9F-B326-5BC5-37E15343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Tips for Maximizing Productivity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3C6EF-31C3-2CAE-466C-7F584CF13E4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Hot Reload Feature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XAML Hot Reload and .NET Hot Reload enable instant code and markup changes, speeding up development and reducing testing time.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Use of Templates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Templates provide reusable structures, enhancing consistency and saving time during coding.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Extensions for Quality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Visual Studio and VS Code extensions add functionality and help maintain high code quality across platforms.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849AAA81-41F9-4C76-AE48-98F1B4FEFF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173" r="3056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3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66D0C-74B0-4F68-528C-7E15C06AB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 dirty="0"/>
              <a:t>Rapid App Building With XAML, C#, and Visual Studio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115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CAB65-A7BD-3B3E-CD56-EB0B841A4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up Your Development Environment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B3612-27B8-1957-1F8A-56E705AEFB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Essential SDK Installation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Install latest .NET SDK and required workloads to enable .NET MAUI app development on macOS or Windows.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Integrated Development Environments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Set up IDEs like Visual Studio or VS Code with relevant extensions for efficient coding.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VS Code extensions – </a:t>
            </a:r>
            <a:r>
              <a:rPr lang="en-US" sz="1400" i="1" dirty="0"/>
              <a:t>Quick Demo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Tool Configuration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Configure development tools, extensions, and NuGet packages to streamline building and testing .NET MAUI applications.</a:t>
            </a:r>
          </a:p>
        </p:txBody>
      </p:sp>
      <p:pic>
        <p:nvPicPr>
          <p:cNvPr id="5" name="Content Placeholder 4" descr="Desk of electronics repairman">
            <a:extLst>
              <a:ext uri="{FF2B5EF4-FFF2-40B4-BE49-F238E27FC236}">
                <a16:creationId xmlns:a16="http://schemas.microsoft.com/office/drawing/2014/main" id="{8D0703C1-CB71-4AD9-98E9-ADA7AA1CB0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956" r="2744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2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6AFF6-65F6-7910-7EFA-B92AAB0E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User Interfaces with XAML and C#</a:t>
            </a:r>
          </a:p>
        </p:txBody>
      </p:sp>
      <p:pic>
        <p:nvPicPr>
          <p:cNvPr id="5" name="Content Placeholder 4" descr="digital letters ebook alphabet reading file on screen">
            <a:extLst>
              <a:ext uri="{FF2B5EF4-FFF2-40B4-BE49-F238E27FC236}">
                <a16:creationId xmlns:a16="http://schemas.microsoft.com/office/drawing/2014/main" id="{79A2F188-3EA3-40E9-900C-E7AC1B9657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7758" r="51562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C60F1-CC12-134A-5B5B-CBA53C022F8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XAML for UI Design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XAML markup enables clear and declarative UI design for building flexible user interfaces.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C# Code-Behind Control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C# code-behind provides programmatic control to manage UI behavior and responsiveness dynamically.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Responsive and Maintainable UI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Combining XAML and C# results in responsive, flexible, and maintainable user interfaces.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None/>
            </a:pPr>
            <a:r>
              <a:rPr lang="en-US" sz="1400" b="1" dirty="0"/>
              <a:t>Demo – Hello World in Visual Studio vs VS Code</a:t>
            </a:r>
          </a:p>
        </p:txBody>
      </p:sp>
    </p:spTree>
    <p:extLst>
      <p:ext uri="{BB962C8B-B14F-4D97-AF65-F5344CB8AC3E}">
        <p14:creationId xmlns:p14="http://schemas.microsoft.com/office/powerpoint/2010/main" val="1132988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69059-7FC5-500C-DFDB-D86A3025E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Enhancing Apps With the .NET MAUI Community Toolkit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377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FF155-0CEC-5F9A-C891-D87F5F032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Controls, Extensions, and Behaviors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F3B4E-4030-A914-FC30-A10EFAB3616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Reusable UI Components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Microsoft’s Community Toolkits provide reusable components that speed up UI development and maintain consistency.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Functionality Enhancements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Extensions, converters, and animations add new features that extend the capabilities of existing UI elements.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Improved Responsiveness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Behaviors improve app responsiveness by managing user interactions smoothly.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b="1" dirty="0"/>
              <a:t>Demo - .NET MAUI Community Toolkit docs on Microsoft Learn</a:t>
            </a:r>
          </a:p>
        </p:txBody>
      </p:sp>
      <p:pic>
        <p:nvPicPr>
          <p:cNvPr id="5" name="Content Placeholder 4" descr="&quot;Subject: Sunrise in Poipu Beach of Kauai, Hawaii. A popular tourist destination in the south side of Kauai Island.Location: Poipu Beach, Kauai, Hawaii, USA.&quot;">
            <a:extLst>
              <a:ext uri="{FF2B5EF4-FFF2-40B4-BE49-F238E27FC236}">
                <a16:creationId xmlns:a16="http://schemas.microsoft.com/office/drawing/2014/main" id="{A174F8B6-FEBA-451B-9BAE-242EFF80D0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5226" r="1817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44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6877A-E3C2-B111-40C7-3544D122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Integrating Toolkit Features for Productive 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74C4A-4653-4AE6-3BA0-7902B7F131F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Toolkit Controls &amp; Extensions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Controls and extensions enhance development environments by adding useful features and functionalities.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Boost Productivity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Integrating the .NET MAUI Community Toolkit streamlines workflows and accelerates coding efficiency.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Demo – Using the Community Toolkit in your apps</a:t>
            </a:r>
            <a:endParaRPr lang="en-US" sz="1400" dirty="0"/>
          </a:p>
        </p:txBody>
      </p:sp>
      <p:pic>
        <p:nvPicPr>
          <p:cNvPr id="5" name="Content Placeholder 4" descr="Woman using a laptop">
            <a:extLst>
              <a:ext uri="{FF2B5EF4-FFF2-40B4-BE49-F238E27FC236}">
                <a16:creationId xmlns:a16="http://schemas.microsoft.com/office/drawing/2014/main" id="{C2F9219C-19A3-42C7-AA0D-468B99D81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1002" r="22400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D7FC-3A9C-B811-7DA1-B5EFB796C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Simplifying Architecture With the MVVM Pattern and MVVM Toolkit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590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B1A9C-02B3-D4D5-BBB9-7A53ED6F2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MVVM in .NET MAUI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B030B-F940-4B81-FAFA-D6D5D5D0D6B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263640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Separation of Concerns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Model-View-</a:t>
            </a:r>
            <a:r>
              <a:rPr lang="en-US" sz="1400" dirty="0" err="1"/>
              <a:t>ViewModel</a:t>
            </a:r>
            <a:r>
              <a:rPr lang="en-US" sz="1400" dirty="0"/>
              <a:t> (MVVM) clearly separates user interface from business logic for cleaner and modular code design.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Improved Code Organization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Using MVVM enhances code maintainability and organization in .NET MAUI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Easier Testing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MVVM facilitates unit testing by isolating business logic from UI elements.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F4B300-2872-EB4F-731F-FC7A417D8B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6492" y="976160"/>
            <a:ext cx="4364590" cy="43645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64664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28D9E5-2EF4-B330-59D8-39F3DEB0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5" name="Content Placeholder 4" descr="4K Resolution">
            <a:extLst>
              <a:ext uri="{FF2B5EF4-FFF2-40B4-BE49-F238E27FC236}">
                <a16:creationId xmlns:a16="http://schemas.microsoft.com/office/drawing/2014/main" id="{4870AA41-6545-4871-9564-9A01DD09FF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232" r="29088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3A94E-AA8F-D1DD-66FE-A885DA48588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About Me: Speaker Introduction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Introduction to .NET MAUI and Cross-Platform App Development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Develop on Windows and macOS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Rapid App Building With XAML, C# &amp; Visual Studio </a:t>
            </a:r>
            <a:r>
              <a:rPr lang="en-US" sz="1500" dirty="0" err="1"/>
              <a:t>vNext</a:t>
            </a: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/>
              <a:t>Enhance Apps with the .NET MAUI Community Toolkit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Simplify Your MVVM Architecture with the MVVM Toolkit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Build MAUI Apps with C# Markup in VS Code: No XAML Required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Style Apps With CSS in .NET MAUI (in JetBrains Rider)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Access Platform-Specific Features With .NET MAUI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Q&amp;A: Your .NET MAUI Questions Answered</a:t>
            </a:r>
          </a:p>
        </p:txBody>
      </p:sp>
    </p:spTree>
    <p:extLst>
      <p:ext uri="{BB962C8B-B14F-4D97-AF65-F5344CB8AC3E}">
        <p14:creationId xmlns:p14="http://schemas.microsoft.com/office/powerpoint/2010/main" val="2898442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D9D22-A1A0-0D6F-031D-CA8ACF38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Leveraging the MVVM Toolkit to Reduce Boilerplate</a:t>
            </a:r>
          </a:p>
        </p:txBody>
      </p:sp>
      <p:pic>
        <p:nvPicPr>
          <p:cNvPr id="5" name="Content Placeholder 4" descr="Laptop, smart phone and computer service on digital background">
            <a:extLst>
              <a:ext uri="{FF2B5EF4-FFF2-40B4-BE49-F238E27FC236}">
                <a16:creationId xmlns:a16="http://schemas.microsoft.com/office/drawing/2014/main" id="{579D0BE1-5818-43DF-8A63-7DB63332DA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2411" b="-3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52780-4152-7969-4447-8671BFC5185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Minimizing Repetitive Code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The MVVM Toolkit offers base classes designed to reduce repetitive coding tasks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Streamlining Development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Helpers in the MVVM Toolkit streamline the development process, enhancing productivity and maintainability.</a:t>
            </a:r>
          </a:p>
        </p:txBody>
      </p:sp>
    </p:spTree>
    <p:extLst>
      <p:ext uri="{BB962C8B-B14F-4D97-AF65-F5344CB8AC3E}">
        <p14:creationId xmlns:p14="http://schemas.microsoft.com/office/powerpoint/2010/main" val="1304799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E46D6-5400-571E-10F3-CEA2872C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Practices for Scalable Cross-Platform Apps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CB92B-7261-ACA8-D72E-07B65FA9166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Data Binding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Use data binding to synchronize UI and data models efficiently, enhancing app responsiveness and maintainability.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Command Patterns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Apply command patterns to encapsulate requests as objects, facilitating flexible and reusable code.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Dependency Injection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Use dependency injection to manage component dependencies, promoting modular and testable code architecture.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b="1" dirty="0"/>
              <a:t>Demo – Use the MVVM Toolkit in Your Project</a:t>
            </a:r>
          </a:p>
        </p:txBody>
      </p:sp>
      <p:pic>
        <p:nvPicPr>
          <p:cNvPr id="5" name="Content Placeholder 4" descr="Global communication and collaboration intricately involving electronic ropes and keys through social networking of smart phones equipped with AI.">
            <a:extLst>
              <a:ext uri="{FF2B5EF4-FFF2-40B4-BE49-F238E27FC236}">
                <a16:creationId xmlns:a16="http://schemas.microsoft.com/office/drawing/2014/main" id="{464BB43B-6506-4216-B620-F60D977E4F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0569" r="22833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352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062B2-6556-AE27-125E-C8C817258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Building MAUI Apps With C# Markup: No XAML Required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660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9B7BF-7C2F-20C6-2118-778DDBCD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 of Using C# Markup</a:t>
            </a:r>
          </a:p>
        </p:txBody>
      </p:sp>
      <p:pic>
        <p:nvPicPr>
          <p:cNvPr id="5" name="Content Placeholder 4" descr="3D illustration">
            <a:extLst>
              <a:ext uri="{FF2B5EF4-FFF2-40B4-BE49-F238E27FC236}">
                <a16:creationId xmlns:a16="http://schemas.microsoft.com/office/drawing/2014/main" id="{6238AFD9-0102-46C2-9409-4FD5A4A608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406" r="18355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B7662-59D8-3899-B61F-4A54E322CF8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Programmatic UI Creation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Developers can create and modify user interface elements using C# markup programmatically.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Improved Code Reuse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C# markup enhances code reuse by allowing modular UI components to be managed efficiently.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Reduced Context Switching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Using C# markup reduces context switching between design and code environments for developers.</a:t>
            </a:r>
          </a:p>
        </p:txBody>
      </p:sp>
    </p:spTree>
    <p:extLst>
      <p:ext uri="{BB962C8B-B14F-4D97-AF65-F5344CB8AC3E}">
        <p14:creationId xmlns:p14="http://schemas.microsoft.com/office/powerpoint/2010/main" val="37827725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FE7A0-9284-B189-CB53-7F820A2E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Dynamic UIs Purely in C#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F82F30-7DA2-6C70-ADCB-A07E6F1B107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Runtime UI Generation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Create user interface elements on-the-fly during application runtime using C# code for flexibility.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Enhanced Adaptability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Building UIs dynamically improves adaptability to complex and changing application requirements.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Pure C# Implementation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All UI components and logic are implemented purely in C# without relying on external tools or markup.</a:t>
            </a:r>
          </a:p>
        </p:txBody>
      </p:sp>
      <p:pic>
        <p:nvPicPr>
          <p:cNvPr id="5" name="Content Placeholder 4" descr="Nuts sweetened with honey are served with fresh fruit after baking in the oven. Vegans can use carob molasses instead of honey if they wish.">
            <a:extLst>
              <a:ext uri="{FF2B5EF4-FFF2-40B4-BE49-F238E27FC236}">
                <a16:creationId xmlns:a16="http://schemas.microsoft.com/office/drawing/2014/main" id="{DA6FFBC6-661E-462C-B47D-94CDD06328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886" r="31690" b="-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847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58BCC-A578-2433-6E12-420F54505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Samples and Recommended Scenarios</a:t>
            </a:r>
          </a:p>
        </p:txBody>
      </p:sp>
      <p:pic>
        <p:nvPicPr>
          <p:cNvPr id="5" name="Content Placeholder 4" descr="Taken in the Okavango Delta, Botswana">
            <a:extLst>
              <a:ext uri="{FF2B5EF4-FFF2-40B4-BE49-F238E27FC236}">
                <a16:creationId xmlns:a16="http://schemas.microsoft.com/office/drawing/2014/main" id="{8FAFF38C-F5A3-4555-BE33-E324343215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0140" r="28383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F7F8F9-D043-7467-0B38-DB5015226CC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Dynamic Layouts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C# markup enables flexible, dynamic layouts that adjust automatically based on data and user interactions.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Data-Driven UI Generation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UI elements can be generated dynamically from data sources, improving responsiveness and customization.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b="1" dirty="0"/>
              <a:t>Demo – Create a Project with C# Markup</a:t>
            </a:r>
          </a:p>
        </p:txBody>
      </p:sp>
    </p:spTree>
    <p:extLst>
      <p:ext uri="{BB962C8B-B14F-4D97-AF65-F5344CB8AC3E}">
        <p14:creationId xmlns:p14="http://schemas.microsoft.com/office/powerpoint/2010/main" val="2049718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917D0-436C-4A4F-D336-8CA16C309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Styling Apps With CSS and Web Style Reuse in .NET MAUI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625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A6FA5-8834-55B8-FD6C-E4A79A00C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Reusing Existing Web Skills</a:t>
            </a:r>
          </a:p>
        </p:txBody>
      </p:sp>
      <p:pic>
        <p:nvPicPr>
          <p:cNvPr id="5" name="Content Placeholder 4" descr="Yound man drawing on a clear whiteboard">
            <a:extLst>
              <a:ext uri="{FF2B5EF4-FFF2-40B4-BE49-F238E27FC236}">
                <a16:creationId xmlns:a16="http://schemas.microsoft.com/office/drawing/2014/main" id="{312D1348-6661-4E71-A959-E06140FD6C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8738" r="12989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9BA28-360D-7C13-5B38-9F4DBC2FEB2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Leverage Web Development Skills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Utilize your existing web development knowledge to efficiently style MAUI applications.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Save Development Time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Reusing web assets reduces styling time, accelerating app development and deployment.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Maintain Brand Consistency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Consistent styling across web and MAUI apps ensures strong and uniform brand identity.</a:t>
            </a:r>
          </a:p>
        </p:txBody>
      </p:sp>
    </p:spTree>
    <p:extLst>
      <p:ext uri="{BB962C8B-B14F-4D97-AF65-F5344CB8AC3E}">
        <p14:creationId xmlns:p14="http://schemas.microsoft.com/office/powerpoint/2010/main" val="43513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44FF3-EE19-F820-D5B2-ACD6C38C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Importing and Using CSS in MAUI Projects</a:t>
            </a:r>
          </a:p>
        </p:txBody>
      </p:sp>
      <p:pic>
        <p:nvPicPr>
          <p:cNvPr id="5" name="Content Placeholder 4" descr="Budget tracking app on smart phone screen, home interior. Male hand holding phone, desktop shot.">
            <a:extLst>
              <a:ext uri="{FF2B5EF4-FFF2-40B4-BE49-F238E27FC236}">
                <a16:creationId xmlns:a16="http://schemas.microsoft.com/office/drawing/2014/main" id="{5798418D-4472-44BB-96A1-A267B2AA87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884" r="15978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84300-6DFF-0151-FC84-CF28838E71B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Including CSS Files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Learn the process to import CSS files into a MAUI project to manage styles separately from code logic.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Applying Styles to Controls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Apply CSS styles effectively to UI controls for a clear separation between design and application logic.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b="1" dirty="0"/>
              <a:t>Demo – CSS in .NET MAUI projects</a:t>
            </a:r>
          </a:p>
        </p:txBody>
      </p:sp>
    </p:spTree>
    <p:extLst>
      <p:ext uri="{BB962C8B-B14F-4D97-AF65-F5344CB8AC3E}">
        <p14:creationId xmlns:p14="http://schemas.microsoft.com/office/powerpoint/2010/main" val="1131576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85F62-4273-CA12-6563-5039DFDEE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6800"/>
              <a:t>Accessing Platform-Specific Features With .NET MAUI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524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54975-7157-A733-FC30-75549CE19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Me: Background and Expertise with .NET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88551-4698-C65C-0F12-883130E75C7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Software industry for nearly 30 years</a:t>
            </a:r>
          </a:p>
          <a:p>
            <a:r>
              <a:rPr lang="en-US" sz="1400" dirty="0"/>
              <a:t>Started programming in 1995 (VB 3 &amp; Microsoft Access)</a:t>
            </a:r>
          </a:p>
          <a:p>
            <a:r>
              <a:rPr lang="en-US" sz="1400" dirty="0"/>
              <a:t>Content developer at Microsoft since 2022</a:t>
            </a:r>
          </a:p>
          <a:p>
            <a:pPr marL="0" indent="0">
              <a:buNone/>
            </a:pPr>
            <a:r>
              <a:rPr lang="en-US" sz="1400" b="1" dirty="0"/>
              <a:t>Morning Dew link blog</a:t>
            </a:r>
          </a:p>
          <a:p>
            <a:r>
              <a:rPr lang="en-US" sz="1400" dirty="0"/>
              <a:t>Daily links for .NET developers since 2007</a:t>
            </a:r>
          </a:p>
          <a:p>
            <a:pPr marL="0" indent="0">
              <a:buNone/>
            </a:pPr>
            <a:r>
              <a:rPr lang="en-US" sz="1400" b="1" dirty="0"/>
              <a:t>Three (soon to be four) books for </a:t>
            </a:r>
            <a:r>
              <a:rPr lang="en-US" sz="1400" b="1" dirty="0" err="1"/>
              <a:t>Packt</a:t>
            </a:r>
            <a:r>
              <a:rPr lang="en-US" sz="1400" b="1" dirty="0"/>
              <a:t> Publishing</a:t>
            </a:r>
          </a:p>
          <a:p>
            <a:r>
              <a:rPr lang="en-US" sz="1400" dirty="0"/>
              <a:t>Learn </a:t>
            </a:r>
            <a:r>
              <a:rPr lang="en-US" sz="1400" dirty="0" err="1"/>
              <a:t>WinUI</a:t>
            </a:r>
            <a:r>
              <a:rPr lang="en-US" sz="1400" dirty="0"/>
              <a:t> 3 (two editions)</a:t>
            </a:r>
          </a:p>
          <a:p>
            <a:r>
              <a:rPr lang="en-US" sz="1400" dirty="0"/>
              <a:t>Parallel Programming and Concurrency with C# and .NET</a:t>
            </a:r>
          </a:p>
          <a:p>
            <a:r>
              <a:rPr lang="en-US" sz="1400" dirty="0"/>
              <a:t>MCP for .NET Developers (coming March 2026 - co-author)</a:t>
            </a:r>
          </a:p>
          <a:p>
            <a:pPr marL="0" indent="0">
              <a:buNone/>
            </a:pPr>
            <a:r>
              <a:rPr lang="en-US" sz="1400" b="1" dirty="0"/>
              <a:t>TechBash dev conference organizer since 2016</a:t>
            </a:r>
          </a:p>
        </p:txBody>
      </p:sp>
      <p:pic>
        <p:nvPicPr>
          <p:cNvPr id="5" name="Content Placeholder 4" descr="Modern data center and technology background">
            <a:extLst>
              <a:ext uri="{FF2B5EF4-FFF2-40B4-BE49-F238E27FC236}">
                <a16:creationId xmlns:a16="http://schemas.microsoft.com/office/drawing/2014/main" id="{6DD020F3-5429-4045-A17E-F753394088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7224" r="49564" b="-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2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81C6AC-6DA5-6EF8-985C-2759E3DA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Device Feature Abstraction in .NET MAUI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01F9D-9BA1-2C2B-6246-44CB1C11C19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Unified API Access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offers unified APIs simplifying device feature access across multiple device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Sensors Integration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APIs enable consistent access to device sensors like accelerometers and gyroscopes across platforms.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Camera and Storage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Support for camera usage and file management is streamlined via cross-platform APIs.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b="1" dirty="0"/>
              <a:t>Demo – View the Device Platform docs</a:t>
            </a:r>
          </a:p>
        </p:txBody>
      </p:sp>
      <p:pic>
        <p:nvPicPr>
          <p:cNvPr id="5" name="Content Placeholder 4" descr="Cloud computing application theory.">
            <a:extLst>
              <a:ext uri="{FF2B5EF4-FFF2-40B4-BE49-F238E27FC236}">
                <a16:creationId xmlns:a16="http://schemas.microsoft.com/office/drawing/2014/main" id="{81504EA7-D89A-47BC-8EFE-6AED5D5540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7315" r="16087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68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EBB62-6A4E-D4B9-CBCA-8BF1287D6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 dirty="0"/>
              <a:t>Q&amp;A: Your .NET MAUI App Development Questions Answered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522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ABB2E-76C6-BA06-25C0-6C0CDB09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Floor for Attendee Questions</a:t>
            </a:r>
          </a:p>
        </p:txBody>
      </p:sp>
      <p:pic>
        <p:nvPicPr>
          <p:cNvPr id="5" name="Content Placeholder 4" descr="3d concept">
            <a:extLst>
              <a:ext uri="{FF2B5EF4-FFF2-40B4-BE49-F238E27FC236}">
                <a16:creationId xmlns:a16="http://schemas.microsoft.com/office/drawing/2014/main" id="{51F6C3C9-EB93-4322-8A6E-AD668B1049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105" r="3705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D6834-A9FB-AA5E-D0C7-D693D978832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Questions about .NET MAUI and the Community Toolkits?</a:t>
            </a:r>
            <a:endParaRPr lang="en-US" sz="1400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General Cross-Platform Development Questions?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45136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A1812B-1E78-FFF9-1881-275E73D79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Sharing Additional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Content Placeholder 4" descr="Graduation cap, book, light bulb, magnifying glass on a blue background. 3d illustration">
            <a:extLst>
              <a:ext uri="{FF2B5EF4-FFF2-40B4-BE49-F238E27FC236}">
                <a16:creationId xmlns:a16="http://schemas.microsoft.com/office/drawing/2014/main" id="{AEFC4A71-77E1-48F8-B217-250C5D31A2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6740" r="-1" b="-1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B893C-DA8D-4BEA-3712-20D1B34BF5A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Documentation Access</a:t>
            </a:r>
          </a:p>
          <a:p>
            <a:pPr marL="0" lvl="1" indent="0">
              <a:buNone/>
            </a:pPr>
            <a:r>
              <a:rPr lang="en-US" sz="1400" dirty="0"/>
              <a:t>.NET MAUI docs home: </a:t>
            </a:r>
            <a:r>
              <a:rPr lang="en-US" sz="1400" dirty="0">
                <a:hlinkClick r:id="rId4"/>
              </a:rPr>
              <a:t>https://learn.microsoft.com/dotnet/maui/</a:t>
            </a:r>
            <a:r>
              <a:rPr lang="en-US" sz="1400" dirty="0"/>
              <a:t> </a:t>
            </a:r>
          </a:p>
          <a:p>
            <a:pPr marL="0" lvl="1" indent="0">
              <a:buNone/>
            </a:pPr>
            <a:r>
              <a:rPr lang="en-US" sz="1400" dirty="0"/>
              <a:t>MAUI Toolkit docs: </a:t>
            </a:r>
            <a:r>
              <a:rPr lang="en-US" sz="1400" dirty="0">
                <a:hlinkClick r:id="rId5"/>
              </a:rPr>
              <a:t>https://learn.microsoft.com/dotnet/communitytoolkit/maui/</a:t>
            </a:r>
            <a:r>
              <a:rPr lang="en-US" sz="1400" dirty="0"/>
              <a:t> 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Tutorials and Guides</a:t>
            </a:r>
          </a:p>
          <a:p>
            <a:pPr marL="0" lvl="1" indent="0">
              <a:buNone/>
            </a:pPr>
            <a:r>
              <a:rPr lang="en-US" sz="1400" dirty="0"/>
              <a:t>Get started in docs: </a:t>
            </a:r>
            <a:r>
              <a:rPr lang="en-US" sz="1400" dirty="0">
                <a:hlinkClick r:id="rId6"/>
              </a:rPr>
              <a:t>https://learn.microsoft.com/dotnet/maui/get-started/first-app</a:t>
            </a:r>
            <a:r>
              <a:rPr lang="en-US" sz="1400" dirty="0"/>
              <a:t> </a:t>
            </a:r>
          </a:p>
          <a:p>
            <a:pPr marL="0" lvl="1" indent="0">
              <a:buNone/>
            </a:pPr>
            <a:r>
              <a:rPr lang="en-US" sz="1400" dirty="0"/>
              <a:t>.NET MAUI learning path: </a:t>
            </a:r>
            <a:r>
              <a:rPr lang="en-US" sz="1400" dirty="0">
                <a:hlinkClick r:id="rId7"/>
              </a:rPr>
              <a:t>https://learn.microsoft.com/training/paths/build-apps-with-dotnet-maui/</a:t>
            </a:r>
            <a:r>
              <a:rPr lang="en-US" sz="1400" dirty="0"/>
              <a:t> 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Community Groups</a:t>
            </a:r>
          </a:p>
          <a:p>
            <a:pPr marL="0" lvl="1" indent="0">
              <a:buNone/>
            </a:pPr>
            <a:r>
              <a:rPr lang="en-US" sz="1400" dirty="0"/>
              <a:t>.NET MAUI Community Standup: </a:t>
            </a:r>
            <a:r>
              <a:rPr lang="en-US" sz="1400" dirty="0">
                <a:hlinkClick r:id="rId8"/>
              </a:rPr>
              <a:t>https://www.youtube.com/watch?v=SeRGpBR3-3M&amp;list=PLdo4fOcmZ0oX-sL7AFmygVw2A37Hbp8ZS</a:t>
            </a:r>
            <a:r>
              <a:rPr lang="en-US" sz="1400" dirty="0"/>
              <a:t> 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Sample Projects</a:t>
            </a:r>
          </a:p>
          <a:p>
            <a:pPr marL="0" lvl="1" indent="0">
              <a:buNone/>
            </a:pPr>
            <a:r>
              <a:rPr lang="en-US" sz="1400" dirty="0"/>
              <a:t>Access sample projects to practice and apply new skills in real-world scenarios: </a:t>
            </a:r>
            <a:r>
              <a:rPr lang="en-US" sz="1400" dirty="0">
                <a:hlinkClick r:id="rId9"/>
              </a:rPr>
              <a:t>https://github.com/dotnet/maui-samples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681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5B927-D780-4AE6-C783-29A5D0B3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Connect and Continue Learning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C014B-058F-2B62-08FB-35B97B9ED6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Leverage Social Media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Use social media platforms to connect with peers for sharing knowledge and support in .NET MAUI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Upcoming Events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Participate in community events to foster collaboration, learn new skills, and stay updated on .NET MAUI advancements.</a:t>
            </a:r>
          </a:p>
        </p:txBody>
      </p:sp>
      <p:pic>
        <p:nvPicPr>
          <p:cNvPr id="5" name="Content Placeholder 4" descr="Diamonds are nothing more than chunks of coal that stuck to their jobs">
            <a:extLst>
              <a:ext uri="{FF2B5EF4-FFF2-40B4-BE49-F238E27FC236}">
                <a16:creationId xmlns:a16="http://schemas.microsoft.com/office/drawing/2014/main" id="{BACD8BE8-BE0D-4278-B79A-E2EDF64D3F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004" r="13814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45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845" y="3079474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D1054-87A8-E207-73F7-410E15DF6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325880"/>
            <a:ext cx="11155680" cy="1408176"/>
          </a:xfrm>
        </p:spPr>
        <p:txBody>
          <a:bodyPr anchor="b">
            <a:normAutofit/>
          </a:bodyPr>
          <a:lstStyle/>
          <a:p>
            <a:r>
              <a:rPr lang="en-US" sz="680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090D7A-8F73-7360-C13A-0E24A7711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31713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917491-F009-5407-CF38-C1E3214BB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300"/>
              <a:t>Introduction to .NET MAUI and Cross-Platform App Development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769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8773E-1EA3-03DC-7395-47C6F295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.NET MAUI and Supported Platforms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91EB8-1522-B419-45F2-9FD5EC79090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Multi-platform Framework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allows building apps for multiple platforms using a single shared codebase.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Supported Platforms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supports Windows &amp; macOS on the desktop and the iOS &amp; Android mobile operating systems enabling cross-device compatibility for most app users today.</a:t>
            </a:r>
          </a:p>
        </p:txBody>
      </p:sp>
      <p:pic>
        <p:nvPicPr>
          <p:cNvPr id="5" name="Content Placeholder 4" descr="Laptop, smart phone and computer service">
            <a:extLst>
              <a:ext uri="{FF2B5EF4-FFF2-40B4-BE49-F238E27FC236}">
                <a16:creationId xmlns:a16="http://schemas.microsoft.com/office/drawing/2014/main" id="{B68FB805-4589-48CF-BF88-C427F9732A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4972" r="1" b="1073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5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7E81F-6BFB-A3AA-EFF9-2BC2A6C0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en-US" sz="4000"/>
              <a:t>Benefits of a Single Codebase for iOS, Android, macOS, and Windows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B964A6EE-4934-487B-A1F7-6919D46BD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536084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6008" y="1042416"/>
          <a:ext cx="7031736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24137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D3C4A5-F3FB-55DB-61F7-22F9C371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.NET MAUI vs Other </a:t>
            </a:r>
            <a:r>
              <a:rPr lang="en-US" sz="3400" dirty="0"/>
              <a:t>Cross-Platform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Other Frameworks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F8263-5A8E-DE61-0407-034AB1FA355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Language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is an ideal choice for .NET developers. Frameworks like Flutter and React Native require other technical expertise.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Enhanced Performance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offers enhanced performance, enabling faster and more efficient app execution compared to PWAs or React Native.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Community and Ecosystem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.NET MAUI puts Microsoft in your corner. Third-party libraries and controls are available but not required for building rich, performant apps. The .NET MAUI Community Toolkit and .NET Community Toolkit offer additional libraries supported by the open-source community.</a:t>
            </a:r>
          </a:p>
        </p:txBody>
      </p:sp>
      <p:pic>
        <p:nvPicPr>
          <p:cNvPr id="5" name="Content Placeholder 4" descr="digital technology concept">
            <a:extLst>
              <a:ext uri="{FF2B5EF4-FFF2-40B4-BE49-F238E27FC236}">
                <a16:creationId xmlns:a16="http://schemas.microsoft.com/office/drawing/2014/main" id="{8805F0DC-2327-40B4-8DB1-BDD9FC96D6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3781" r="16951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48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D5237-E28D-F56F-36E7-FD1C0AFEB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en-US" sz="7400"/>
              <a:t>Development Tools for Windows and macOS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109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9B3C7-049C-FADD-7E88-0303821A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 of Available IDEs and Tools</a:t>
            </a:r>
          </a:p>
        </p:txBody>
      </p:sp>
      <p:pic>
        <p:nvPicPr>
          <p:cNvPr id="5" name="Content Placeholder 4" descr="digital technology concept">
            <a:extLst>
              <a:ext uri="{FF2B5EF4-FFF2-40B4-BE49-F238E27FC236}">
                <a16:creationId xmlns:a16="http://schemas.microsoft.com/office/drawing/2014/main" id="{8C2DE838-6C1B-46D8-B400-75CE6EFD45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6581" r="38528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97F99-96E5-1EED-C9F5-605073E39EA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Primary IDEs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Visual Studio on Windows and VS Code on Windows and macOS serve as the main development environments for .NET MAUI development.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Supporting Tools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VS Code, GitHub Copilot, and CLI tools complement the primary IDEs by supporting flexible and lightweight development workflows. .NET MAUI Community Toolkit offers open-source controls and helpers for your apps.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Additional Options</a:t>
            </a:r>
          </a:p>
          <a:p>
            <a:pPr marL="0" lvl="1" indent="0">
              <a:buNone/>
            </a:pPr>
            <a:r>
              <a:rPr lang="en-US" sz="1400" dirty="0"/>
              <a:t>JetBrains Rider supports .NET MAUI development on Windows and macOS.</a:t>
            </a:r>
          </a:p>
          <a:p>
            <a:pPr marL="0" lvl="1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319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3061</Words>
  <Application>Microsoft Office PowerPoint</Application>
  <PresentationFormat>Widescreen</PresentationFormat>
  <Paragraphs>273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Aptos</vt:lpstr>
      <vt:lpstr>Arial</vt:lpstr>
      <vt:lpstr>Bierstadt</vt:lpstr>
      <vt:lpstr>GestaltVTI</vt:lpstr>
      <vt:lpstr>Create Multi-Platform Apps With .NET MAUI &amp; the MAUI Community Toolkit  Empowering .NET Developers for Cross-Platform Success</vt:lpstr>
      <vt:lpstr>Agenda</vt:lpstr>
      <vt:lpstr>About Me: Background and Expertise with .NET</vt:lpstr>
      <vt:lpstr>Introduction to .NET MAUI and Cross-Platform App Development</vt:lpstr>
      <vt:lpstr>Overview of .NET MAUI and Supported Platforms</vt:lpstr>
      <vt:lpstr>Benefits of a Single Codebase for iOS, Android, macOS, and Windows</vt:lpstr>
      <vt:lpstr>.NET MAUI vs Other Cross-Platform Other Frameworks</vt:lpstr>
      <vt:lpstr>Development Tools for Windows and macOS</vt:lpstr>
      <vt:lpstr>Overview of Available IDEs and Tools</vt:lpstr>
      <vt:lpstr>Debugging and Building Across Platforms</vt:lpstr>
      <vt:lpstr>Tips for Maximizing Productivity</vt:lpstr>
      <vt:lpstr>Rapid App Building With XAML, C#, and Visual Studio</vt:lpstr>
      <vt:lpstr>Setting up Your Development Environment</vt:lpstr>
      <vt:lpstr>Building User Interfaces with XAML and C#</vt:lpstr>
      <vt:lpstr>Enhancing Apps With the .NET MAUI Community Toolkit</vt:lpstr>
      <vt:lpstr>Overview of Controls, Extensions, and Behaviors</vt:lpstr>
      <vt:lpstr>Integrating Toolkit Features for Productive Development</vt:lpstr>
      <vt:lpstr>Simplifying Architecture With the MVVM Pattern and MVVM Toolkit</vt:lpstr>
      <vt:lpstr>Introduction to MVVM in .NET MAUI</vt:lpstr>
      <vt:lpstr>Leveraging the MVVM Toolkit to Reduce Boilerplate</vt:lpstr>
      <vt:lpstr>Best Practices for Scalable Cross-Platform Apps</vt:lpstr>
      <vt:lpstr>Building MAUI Apps With C# Markup: No XAML Required</vt:lpstr>
      <vt:lpstr>Advantages of Using C# Markup</vt:lpstr>
      <vt:lpstr>Creating Dynamic UIs Purely in C#</vt:lpstr>
      <vt:lpstr>Code Samples and Recommended Scenarios</vt:lpstr>
      <vt:lpstr>Styling Apps With CSS and Web Style Reuse in .NET MAUI</vt:lpstr>
      <vt:lpstr>Reusing Existing Web Skills</vt:lpstr>
      <vt:lpstr>Importing and Using CSS in MAUI Projects</vt:lpstr>
      <vt:lpstr>Accessing Platform-Specific Features With .NET MAUI</vt:lpstr>
      <vt:lpstr>Device Feature Abstraction in .NET MAUI</vt:lpstr>
      <vt:lpstr>Q&amp;A: Your .NET MAUI App Development Questions Answered</vt:lpstr>
      <vt:lpstr>Open Floor for Attendee Questions</vt:lpstr>
      <vt:lpstr>Sharing Additional Resources</vt:lpstr>
      <vt:lpstr>Let’s Connect and Continue Learning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Alvin Ashcraft</dc:creator>
  <cp:lastModifiedBy>Alvin Ashcraft</cp:lastModifiedBy>
  <cp:revision>33</cp:revision>
  <dcterms:created xsi:type="dcterms:W3CDTF">2025-08-10T13:07:53Z</dcterms:created>
  <dcterms:modified xsi:type="dcterms:W3CDTF">2025-10-11T23:44:05Z</dcterms:modified>
</cp:coreProperties>
</file>